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9" r:id="rId3"/>
    <p:sldId id="261" r:id="rId4"/>
    <p:sldId id="260" r:id="rId5"/>
    <p:sldId id="257" r:id="rId6"/>
    <p:sldId id="262" r:id="rId7"/>
    <p:sldId id="263" r:id="rId8"/>
    <p:sldId id="265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7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7648" y="1002912"/>
            <a:ext cx="8610600" cy="1293028"/>
          </a:xfrm>
        </p:spPr>
        <p:txBody>
          <a:bodyPr>
            <a:noAutofit/>
          </a:bodyPr>
          <a:lstStyle/>
          <a:p>
            <a:r>
              <a:rPr lang="ru-RU" sz="4400" cap="none" dirty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П</a:t>
            </a:r>
            <a:r>
              <a:rPr lang="ru-RU" sz="4400" cap="none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  <a:t>сихологическая служба МБОУ гимназии «УВК №1»</a:t>
            </a:r>
            <a:br>
              <a:rPr lang="ru-RU" sz="4400" cap="none" dirty="0" smtClean="0">
                <a:solidFill>
                  <a:schemeClr val="accent4">
                    <a:lumMod val="75000"/>
                  </a:schemeClr>
                </a:solidFill>
                <a:latin typeface="Bookman Old Style" panose="02050604050505020204" pitchFamily="18" charset="0"/>
              </a:rPr>
            </a:br>
            <a:endParaRPr lang="ru-RU" sz="4400" cap="none" dirty="0">
              <a:solidFill>
                <a:schemeClr val="accent4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922" y="1981200"/>
            <a:ext cx="462915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02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44196" y="496954"/>
            <a:ext cx="7563927" cy="129302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Вопросы</a:t>
            </a:r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, по которым можно и нужно обращаться к психологу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5249" y="2047910"/>
            <a:ext cx="10820400" cy="445640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ru-RU" dirty="0">
              <a:latin typeface="Bookman Old Style" panose="02050604050505020204" pitchFamily="18" charset="0"/>
            </a:endParaRPr>
          </a:p>
          <a:p>
            <a:r>
              <a:rPr lang="ru-RU" sz="3800" dirty="0">
                <a:latin typeface="Bookman Old Style" panose="02050604050505020204" pitchFamily="18" charset="0"/>
              </a:rPr>
              <a:t>- </a:t>
            </a:r>
            <a:r>
              <a:rPr lang="ru-RU" sz="3800" dirty="0">
                <a:solidFill>
                  <a:srgbClr val="002060"/>
                </a:solidFill>
                <a:latin typeface="Bookman Old Style" panose="02050604050505020204" pitchFamily="18" charset="0"/>
              </a:rPr>
              <a:t>трудности в учёбе;</a:t>
            </a:r>
          </a:p>
          <a:p>
            <a:endParaRPr lang="ru-RU" sz="38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800" dirty="0">
                <a:solidFill>
                  <a:srgbClr val="002060"/>
                </a:solidFill>
                <a:latin typeface="Bookman Old Style" panose="02050604050505020204" pitchFamily="18" charset="0"/>
              </a:rPr>
              <a:t>- взаимоотношения со </a:t>
            </a:r>
            <a:r>
              <a:rPr lang="ru-RU" sz="38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сверстниками и взрослыми в школе;</a:t>
            </a:r>
            <a:endParaRPr lang="ru-RU" sz="38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endParaRPr lang="ru-RU" sz="38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800" dirty="0">
                <a:solidFill>
                  <a:srgbClr val="002060"/>
                </a:solidFill>
                <a:latin typeface="Bookman Old Style" panose="02050604050505020204" pitchFamily="18" charset="0"/>
              </a:rPr>
              <a:t>- взаимоотношения с родителями;</a:t>
            </a:r>
          </a:p>
          <a:p>
            <a:endParaRPr lang="ru-RU" sz="38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800" dirty="0">
                <a:solidFill>
                  <a:srgbClr val="002060"/>
                </a:solidFill>
                <a:latin typeface="Bookman Old Style" panose="02050604050505020204" pitchFamily="18" charset="0"/>
              </a:rPr>
              <a:t>- выбор жизненного пути (будущей профессии);</a:t>
            </a:r>
          </a:p>
          <a:p>
            <a:endParaRPr lang="ru-RU" sz="38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800" dirty="0">
                <a:solidFill>
                  <a:srgbClr val="002060"/>
                </a:solidFill>
                <a:latin typeface="Bookman Old Style" panose="02050604050505020204" pitchFamily="18" charset="0"/>
              </a:rPr>
              <a:t>- самоуправление и саморазвитие;</a:t>
            </a:r>
          </a:p>
          <a:p>
            <a:endParaRPr lang="ru-RU" sz="38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800" dirty="0">
                <a:solidFill>
                  <a:srgbClr val="002060"/>
                </a:solidFill>
                <a:latin typeface="Bookman Old Style" panose="02050604050505020204" pitchFamily="18" charset="0"/>
              </a:rPr>
              <a:t>- неуверенность в себе, низкая самооценка, страхи.</a:t>
            </a:r>
          </a:p>
        </p:txBody>
      </p:sp>
    </p:spTree>
    <p:extLst>
      <p:ext uri="{BB962C8B-B14F-4D97-AF65-F5344CB8AC3E}">
        <p14:creationId xmlns:p14="http://schemas.microsoft.com/office/powerpoint/2010/main" val="344916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7743" y="402064"/>
            <a:ext cx="8610600" cy="1293028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  <a:t>Направления работы:</a:t>
            </a:r>
            <a:br>
              <a:rPr lang="ru-RU" dirty="0">
                <a:solidFill>
                  <a:srgbClr val="002060"/>
                </a:solidFill>
                <a:latin typeface="Bookman Old Style" panose="02050604050505020204" pitchFamily="18" charset="0"/>
              </a:rPr>
            </a:br>
            <a:endParaRPr lang="ru-RU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7943" y="1048578"/>
            <a:ext cx="10820400" cy="5267289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  <a:p>
            <a:r>
              <a:rPr lang="ru-RU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1.    Диагностическое </a:t>
            </a:r>
            <a:r>
              <a:rPr lang="ru-RU" sz="3200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направление.</a:t>
            </a:r>
          </a:p>
          <a:p>
            <a:endParaRPr lang="ru-RU" sz="32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2.    Коррекционно-развивающее направление. </a:t>
            </a:r>
          </a:p>
          <a:p>
            <a:endParaRPr lang="ru-RU" sz="32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3.    Консультативное направление. </a:t>
            </a:r>
            <a:endParaRPr lang="ru-RU" sz="3200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endParaRPr lang="ru-RU" sz="32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4.    Просветительско-профилактическое направление. </a:t>
            </a:r>
            <a:endParaRPr lang="ru-RU" sz="3200" dirty="0" smtClean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endParaRPr lang="ru-RU" sz="3200" dirty="0">
              <a:solidFill>
                <a:srgbClr val="002060"/>
              </a:solidFill>
              <a:latin typeface="Bookman Old Style" panose="02050604050505020204" pitchFamily="18" charset="0"/>
            </a:endParaRPr>
          </a:p>
          <a:p>
            <a:r>
              <a:rPr lang="ru-RU" sz="3200" dirty="0">
                <a:solidFill>
                  <a:srgbClr val="002060"/>
                </a:solidFill>
                <a:latin typeface="Bookman Old Style" panose="02050604050505020204" pitchFamily="18" charset="0"/>
              </a:rPr>
              <a:t>5.    Организационно-методическое направление. </a:t>
            </a:r>
          </a:p>
        </p:txBody>
      </p:sp>
    </p:spTree>
    <p:extLst>
      <p:ext uri="{BB962C8B-B14F-4D97-AF65-F5344CB8AC3E}">
        <p14:creationId xmlns:p14="http://schemas.microsoft.com/office/powerpoint/2010/main" val="370265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2316" y="901532"/>
            <a:ext cx="8610600" cy="1293028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Педагоги-психологи</a:t>
            </a:r>
            <a:endParaRPr lang="ru-RU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6250352"/>
              </p:ext>
            </p:extLst>
          </p:nvPr>
        </p:nvGraphicFramePr>
        <p:xfrm>
          <a:off x="685800" y="2193925"/>
          <a:ext cx="108204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10200"/>
                <a:gridCol w="5410200"/>
              </a:tblGrid>
              <a:tr h="1972634"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ru-RU" b="0" dirty="0" smtClean="0">
                          <a:solidFill>
                            <a:srgbClr val="002060"/>
                          </a:solidFill>
                        </a:rPr>
                        <a:t>1-4</a:t>
                      </a:r>
                      <a:r>
                        <a:rPr lang="ru-RU" b="0" baseline="0" dirty="0" smtClean="0">
                          <a:solidFill>
                            <a:srgbClr val="002060"/>
                          </a:solidFill>
                        </a:rPr>
                        <a:t> классы</a:t>
                      </a:r>
                    </a:p>
                    <a:p>
                      <a:r>
                        <a:rPr lang="ru-RU" b="0" baseline="0" dirty="0" smtClean="0">
                          <a:solidFill>
                            <a:srgbClr val="002060"/>
                          </a:solidFill>
                        </a:rPr>
                        <a:t>Евдокимова Наталья Владимировна</a:t>
                      </a:r>
                    </a:p>
                    <a:p>
                      <a:endParaRPr lang="ru-RU" b="0" baseline="0" dirty="0" smtClean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ru-RU" b="0" baseline="0" dirty="0" smtClean="0">
                          <a:solidFill>
                            <a:srgbClr val="002060"/>
                          </a:solidFill>
                        </a:rPr>
                        <a:t>8-929-006-19-06</a:t>
                      </a:r>
                      <a:endParaRPr lang="en-US" b="0" baseline="0" dirty="0" smtClean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en-US" b="0" baseline="0" dirty="0" smtClean="0">
                          <a:solidFill>
                            <a:srgbClr val="002060"/>
                          </a:solidFill>
                        </a:rPr>
                        <a:t>evdokimovapsy@mail.ru</a:t>
                      </a:r>
                      <a:endParaRPr lang="ru-RU" b="0" dirty="0" smtClean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  <a:p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</a:p>
                    <a:p>
                      <a:r>
                        <a:rPr lang="ru-RU" b="0" dirty="0" smtClean="0">
                          <a:solidFill>
                            <a:srgbClr val="002060"/>
                          </a:solidFill>
                        </a:rPr>
                        <a:t>5-11 классы</a:t>
                      </a:r>
                    </a:p>
                    <a:p>
                      <a:r>
                        <a:rPr lang="ru-RU" b="0" dirty="0" err="1" smtClean="0">
                          <a:solidFill>
                            <a:srgbClr val="002060"/>
                          </a:solidFill>
                        </a:rPr>
                        <a:t>Дерканосова</a:t>
                      </a:r>
                      <a:r>
                        <a:rPr lang="ru-RU" b="0" dirty="0" smtClean="0">
                          <a:solidFill>
                            <a:srgbClr val="002060"/>
                          </a:solidFill>
                        </a:rPr>
                        <a:t> Катерина Руслановна</a:t>
                      </a:r>
                    </a:p>
                    <a:p>
                      <a:endParaRPr lang="ru-RU" b="0" dirty="0" smtClean="0">
                        <a:solidFill>
                          <a:srgbClr val="002060"/>
                        </a:solidFill>
                      </a:endParaRPr>
                    </a:p>
                    <a:p>
                      <a:r>
                        <a:rPr lang="ru-RU" b="0" dirty="0" smtClean="0">
                          <a:solidFill>
                            <a:srgbClr val="002060"/>
                          </a:solidFill>
                        </a:rPr>
                        <a:t>8-</a:t>
                      </a:r>
                      <a:r>
                        <a:rPr lang="en-US" b="0" dirty="0" smtClean="0">
                          <a:solidFill>
                            <a:srgbClr val="002060"/>
                          </a:solidFill>
                        </a:rPr>
                        <a:t>989-766-23-13</a:t>
                      </a:r>
                    </a:p>
                    <a:p>
                      <a:r>
                        <a:rPr lang="en-US" b="0" dirty="0" smtClean="0">
                          <a:solidFill>
                            <a:srgbClr val="002060"/>
                          </a:solidFill>
                        </a:rPr>
                        <a:t>derkanosovak@yandex.ru</a:t>
                      </a:r>
                      <a:endParaRPr lang="ru-RU" b="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972634">
                <a:tc gridSpan="2"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Как записаться на прием:</a:t>
                      </a:r>
                    </a:p>
                    <a:p>
                      <a:pPr algn="ctr"/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 1. Через классного руководителя.</a:t>
                      </a:r>
                    </a:p>
                    <a:p>
                      <a:pPr algn="ctr"/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 2. Записаться на консультацию через почтовый ящик.</a:t>
                      </a:r>
                      <a:endParaRPr lang="en-US" dirty="0" smtClean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ru-RU" dirty="0" smtClean="0">
                        <a:solidFill>
                          <a:srgbClr val="002060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 3. Написать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</a:rPr>
                        <a:t> сообщение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baseline="0" dirty="0" smtClean="0">
                          <a:solidFill>
                            <a:srgbClr val="002060"/>
                          </a:solidFill>
                        </a:rPr>
                        <a:t>в </a:t>
                      </a:r>
                      <a:r>
                        <a:rPr lang="en-US" baseline="0" dirty="0" smtClean="0">
                          <a:solidFill>
                            <a:srgbClr val="002060"/>
                          </a:solidFill>
                        </a:rPr>
                        <a:t>What’s up.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b="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4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0845" y="850713"/>
            <a:ext cx="8411155" cy="12930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Метафора </a:t>
            </a:r>
            <a:r>
              <a:rPr lang="ru-RU" dirty="0"/>
              <a:t>для понимания </a:t>
            </a:r>
            <a:r>
              <a:rPr lang="ru-RU" dirty="0" smtClean="0"/>
              <a:t>нашего общего дела.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143" y="1449878"/>
            <a:ext cx="11984966" cy="274396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4000" dirty="0" smtClean="0"/>
              <a:t>Каждая школа </a:t>
            </a:r>
            <a:r>
              <a:rPr lang="ru-RU" sz="4000" dirty="0"/>
              <a:t>– </a:t>
            </a:r>
            <a:r>
              <a:rPr lang="ru-RU" sz="4000" dirty="0" smtClean="0"/>
              <a:t>это оркестр, в котором создается музыка </a:t>
            </a:r>
            <a:r>
              <a:rPr lang="ru-RU" sz="4000" dirty="0"/>
              <a:t>под названием «Жизнь</a:t>
            </a:r>
            <a:r>
              <a:rPr lang="ru-RU" sz="4000" dirty="0" smtClean="0"/>
              <a:t>», где есть композитор, исполнители </a:t>
            </a:r>
            <a:r>
              <a:rPr lang="ru-RU" sz="4000" dirty="0"/>
              <a:t>и дирижер. </a:t>
            </a:r>
            <a:endParaRPr lang="ru-RU" sz="4000" dirty="0" smtClean="0"/>
          </a:p>
          <a:p>
            <a:pPr marL="0" indent="0" algn="r">
              <a:lnSpc>
                <a:spcPct val="100000"/>
              </a:lnSpc>
              <a:buNone/>
            </a:pPr>
            <a:r>
              <a:rPr lang="ru-RU" sz="4000" dirty="0" smtClean="0"/>
              <a:t>.</a:t>
            </a:r>
            <a:endParaRPr lang="ru-RU" sz="4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1743" y="4098581"/>
            <a:ext cx="3094420" cy="258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48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8714" y="1504446"/>
            <a:ext cx="10820400" cy="4024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latin typeface="Bookman Old Style" panose="02050604050505020204" pitchFamily="18" charset="0"/>
              </a:rPr>
              <a:t>Диссонанс и фальшь появляются тогда, когда члены одного оркестра не могут договориться о репертуаре, способах и последовательности исполнения </a:t>
            </a:r>
            <a:r>
              <a:rPr lang="ru-RU" sz="4000" dirty="0" smtClean="0">
                <a:latin typeface="Bookman Old Style" panose="02050604050505020204" pitchFamily="18" charset="0"/>
              </a:rPr>
              <a:t>произведения.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6024" y="4083700"/>
            <a:ext cx="5005250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41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04581" y="669483"/>
            <a:ext cx="6349041" cy="1293028"/>
          </a:xfrm>
        </p:spPr>
        <p:txBody>
          <a:bodyPr>
            <a:normAutofit/>
          </a:bodyPr>
          <a:lstStyle/>
          <a:p>
            <a:r>
              <a:rPr lang="ru-RU" dirty="0"/>
              <a:t>Родители и школа </a:t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42033" y="1812349"/>
            <a:ext cx="91486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latin typeface="Bookman Old Style" panose="02050604050505020204" pitchFamily="18" charset="0"/>
              </a:rPr>
              <a:t>С</a:t>
            </a:r>
            <a:r>
              <a:rPr lang="ru-RU" sz="3600" dirty="0" smtClean="0">
                <a:latin typeface="Bookman Old Style" panose="02050604050505020204" pitchFamily="18" charset="0"/>
              </a:rPr>
              <a:t>отрудничество </a:t>
            </a:r>
            <a:r>
              <a:rPr lang="ru-RU" sz="3600" dirty="0">
                <a:latin typeface="Bookman Old Style" panose="02050604050505020204" pitchFamily="18" charset="0"/>
              </a:rPr>
              <a:t>или </a:t>
            </a:r>
            <a:r>
              <a:rPr lang="ru-RU" sz="3600" dirty="0" smtClean="0">
                <a:latin typeface="Bookman Old Style" panose="02050604050505020204" pitchFamily="18" charset="0"/>
              </a:rPr>
              <a:t>противостояние?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45" y="2458680"/>
            <a:ext cx="2466975" cy="18573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912" y="4753037"/>
            <a:ext cx="2458403" cy="17771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1214" y="2753265"/>
            <a:ext cx="2783492" cy="13917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0204" y="2473903"/>
            <a:ext cx="3505200" cy="18292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05900" y="4555423"/>
            <a:ext cx="1893807" cy="19747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4706" y="4716653"/>
            <a:ext cx="2380558" cy="166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01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с двумя усеченными соседними углами 7"/>
          <p:cNvSpPr/>
          <p:nvPr/>
        </p:nvSpPr>
        <p:spPr>
          <a:xfrm>
            <a:off x="3238283" y="5633048"/>
            <a:ext cx="5715936" cy="973825"/>
          </a:xfrm>
          <a:prstGeom prst="snip2Same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Родители: опора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336" y="2541438"/>
            <a:ext cx="5218981" cy="30623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Школа: поддержка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3033264" y="652253"/>
            <a:ext cx="6464420" cy="188918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Ученик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7837" y="2648309"/>
            <a:ext cx="4735505" cy="265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29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9721" y="1693593"/>
            <a:ext cx="7665358" cy="40243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4868" y="440665"/>
            <a:ext cx="48768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66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469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190</TotalTime>
  <Words>205</Words>
  <Application>Microsoft Office PowerPoint</Application>
  <PresentationFormat>Широкоэкранный</PresentationFormat>
  <Paragraphs>68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Bookman Old Style</vt:lpstr>
      <vt:lpstr>Century Gothic</vt:lpstr>
      <vt:lpstr>След самолета</vt:lpstr>
      <vt:lpstr>Психологическая служба МБОУ гимназии «УВК №1» </vt:lpstr>
      <vt:lpstr>Вопросы, по которым можно и нужно обращаться к психологу</vt:lpstr>
      <vt:lpstr>Направления работы: </vt:lpstr>
      <vt:lpstr>Педагоги-психологи</vt:lpstr>
      <vt:lpstr>Метафора для понимания нашего общего дела.  </vt:lpstr>
      <vt:lpstr>Презентация PowerPoint</vt:lpstr>
      <vt:lpstr>Родители и школа 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UVK1</dc:creator>
  <cp:lastModifiedBy>Наталья Евдокимова</cp:lastModifiedBy>
  <cp:revision>10</cp:revision>
  <dcterms:created xsi:type="dcterms:W3CDTF">2024-09-12T08:03:53Z</dcterms:created>
  <dcterms:modified xsi:type="dcterms:W3CDTF">2024-12-14T14:08:12Z</dcterms:modified>
</cp:coreProperties>
</file>