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sldIdLst>
    <p:sldId id="256" r:id="rId3"/>
    <p:sldId id="276" r:id="rId4"/>
    <p:sldId id="277" r:id="rId5"/>
    <p:sldId id="284" r:id="rId6"/>
    <p:sldId id="278" r:id="rId7"/>
    <p:sldId id="279" r:id="rId8"/>
    <p:sldId id="280" r:id="rId9"/>
    <p:sldId id="282" r:id="rId10"/>
    <p:sldId id="283" r:id="rId11"/>
    <p:sldId id="257" r:id="rId12"/>
    <p:sldId id="258" r:id="rId13"/>
    <p:sldId id="259" r:id="rId14"/>
    <p:sldId id="261" r:id="rId15"/>
    <p:sldId id="262" r:id="rId16"/>
    <p:sldId id="270" r:id="rId17"/>
    <p:sldId id="263" r:id="rId18"/>
    <p:sldId id="265" r:id="rId19"/>
    <p:sldId id="269" r:id="rId20"/>
    <p:sldId id="260" r:id="rId21"/>
    <p:sldId id="267" r:id="rId22"/>
    <p:sldId id="266" r:id="rId23"/>
    <p:sldId id="275" r:id="rId24"/>
    <p:sldId id="273" r:id="rId25"/>
    <p:sldId id="27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66" autoAdjust="0"/>
    <p:restoredTop sz="94660"/>
  </p:normalViewPr>
  <p:slideViewPr>
    <p:cSldViewPr>
      <p:cViewPr varScale="1">
        <p:scale>
          <a:sx n="110" d="100"/>
          <a:sy n="110" d="100"/>
        </p:scale>
        <p:origin x="406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09623-60CD-41E5-AA44-54EAD07B6249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6C8DE6-DE64-44C2-B4F9-51EDB7A46C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370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561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9315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53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5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42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8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9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25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7" y="731527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Титульный слайд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2"/>
          <p:cNvSpPr txBox="1">
            <a:spLocks noGrp="1"/>
          </p:cNvSpPr>
          <p:nvPr>
            <p:ph type="ctrTitle"/>
          </p:nvPr>
        </p:nvSpPr>
        <p:spPr>
          <a:xfrm>
            <a:off x="685800" y="2130434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15" name="Google Shape;15;p3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16" name="Google Shape;16;p3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407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3"/>
          <p:cNvSpPr txBox="1"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0" name="Google Shape;20;p33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21" name="Google Shape;21;p33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22" name="Google Shape;22;p3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586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Заголовок раздела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4"/>
          <p:cNvSpPr txBox="1">
            <a:spLocks noGrp="1"/>
          </p:cNvSpPr>
          <p:nvPr>
            <p:ph type="title"/>
          </p:nvPr>
        </p:nvSpPr>
        <p:spPr>
          <a:xfrm>
            <a:off x="722435" y="4406909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4"/>
          <p:cNvSpPr txBox="1"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sp>
        <p:nvSpPr>
          <p:cNvPr id="26" name="Google Shape;26;p34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27" name="Google Shape;27;p34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28" name="Google Shape;28;p34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108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Два объекта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5"/>
          <p:cNvSpPr txBox="1">
            <a:spLocks noGrp="1"/>
          </p:cNvSpPr>
          <p:nvPr>
            <p:ph type="body" idx="1"/>
          </p:nvPr>
        </p:nvSpPr>
        <p:spPr>
          <a:xfrm>
            <a:off x="457203" y="1600206"/>
            <a:ext cx="404446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32" name="Google Shape;32;p35"/>
          <p:cNvSpPr txBox="1">
            <a:spLocks noGrp="1"/>
          </p:cNvSpPr>
          <p:nvPr>
            <p:ph type="body" idx="2"/>
          </p:nvPr>
        </p:nvSpPr>
        <p:spPr>
          <a:xfrm>
            <a:off x="4642338" y="1600206"/>
            <a:ext cx="404446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33" name="Google Shape;33;p3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34" name="Google Shape;34;p3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35" name="Google Shape;35;p3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978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Сравнение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3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066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40" name="Google Shape;40;p36"/>
          <p:cNvSpPr txBox="1">
            <a:spLocks noGrp="1"/>
          </p:cNvSpPr>
          <p:nvPr>
            <p:ph type="body" idx="3"/>
          </p:nvPr>
        </p:nvSpPr>
        <p:spPr>
          <a:xfrm>
            <a:off x="4645274" y="1535113"/>
            <a:ext cx="4041531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36"/>
          <p:cNvSpPr txBox="1">
            <a:spLocks noGrp="1"/>
          </p:cNvSpPr>
          <p:nvPr>
            <p:ph type="body" idx="4"/>
          </p:nvPr>
        </p:nvSpPr>
        <p:spPr>
          <a:xfrm>
            <a:off x="4645274" y="2174875"/>
            <a:ext cx="4041531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42" name="Google Shape;42;p36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43" name="Google Shape;43;p36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44" name="Google Shape;44;p36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798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Только заголовок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7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48" name="Google Shape;48;p37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49" name="Google Shape;49;p37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85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Пустой слайд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8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52" name="Google Shape;52;p38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53" name="Google Shape;53;p38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7519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Объект с подписью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>
            <a:spLocks noGrp="1"/>
          </p:cNvSpPr>
          <p:nvPr>
            <p:ph type="title"/>
          </p:nvPr>
        </p:nvSpPr>
        <p:spPr>
          <a:xfrm>
            <a:off x="457204" y="273050"/>
            <a:ext cx="3008435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9"/>
          <p:cNvSpPr txBox="1">
            <a:spLocks noGrp="1"/>
          </p:cNvSpPr>
          <p:nvPr>
            <p:ph type="body" idx="1"/>
          </p:nvPr>
        </p:nvSpPr>
        <p:spPr>
          <a:xfrm>
            <a:off x="3575538" y="273059"/>
            <a:ext cx="5111262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57" name="Google Shape;57;p39"/>
          <p:cNvSpPr txBox="1">
            <a:spLocks noGrp="1"/>
          </p:cNvSpPr>
          <p:nvPr>
            <p:ph type="body" idx="2"/>
          </p:nvPr>
        </p:nvSpPr>
        <p:spPr>
          <a:xfrm>
            <a:off x="457204" y="1435103"/>
            <a:ext cx="3008435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59" name="Google Shape;59;p3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60" name="Google Shape;60;p3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5093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Рисунок с подписью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0"/>
          <p:cNvSpPr txBox="1"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0"/>
          <p:cNvSpPr>
            <a:spLocks noGrp="1"/>
          </p:cNvSpPr>
          <p:nvPr>
            <p:ph type="pic" idx="2"/>
          </p:nvPr>
        </p:nvSpPr>
        <p:spPr>
          <a:xfrm>
            <a:off x="1792166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0"/>
          <p:cNvSpPr txBox="1">
            <a:spLocks noGrp="1"/>
          </p:cNvSpPr>
          <p:nvPr>
            <p:ph type="body" idx="1"/>
          </p:nvPr>
        </p:nvSpPr>
        <p:spPr>
          <a:xfrm>
            <a:off x="1792166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40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66" name="Google Shape;66;p40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67" name="Google Shape;67;p40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512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Заголовок и вертикальный текст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1"/>
          <p:cNvSpPr txBox="1">
            <a:spLocks noGrp="1"/>
          </p:cNvSpPr>
          <p:nvPr>
            <p:ph type="body" idx="1"/>
          </p:nvPr>
        </p:nvSpPr>
        <p:spPr>
          <a:xfrm rot="5400000">
            <a:off x="2309023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1" name="Google Shape;71;p4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72" name="Google Shape;72;p4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73" name="Google Shape;73;p4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8748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Вертикальный заголовок и текст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>
            <a:spLocks noGrp="1"/>
          </p:cNvSpPr>
          <p:nvPr>
            <p:ph type="title"/>
          </p:nvPr>
        </p:nvSpPr>
        <p:spPr>
          <a:xfrm rot="5400000">
            <a:off x="4732342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2"/>
          <p:cNvSpPr txBox="1">
            <a:spLocks noGrp="1"/>
          </p:cNvSpPr>
          <p:nvPr>
            <p:ph type="body" idx="1"/>
          </p:nvPr>
        </p:nvSpPr>
        <p:spPr>
          <a:xfrm rot="5400000">
            <a:off x="547204" y="184644"/>
            <a:ext cx="5851525" cy="6031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7" name="Google Shape;77;p42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78" name="Google Shape;78;p4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>
              <a:solidFill>
                <a:srgbClr val="000000"/>
              </a:solidFill>
            </a:endParaRPr>
          </a:p>
        </p:txBody>
      </p:sp>
      <p:sp>
        <p:nvSpPr>
          <p:cNvPr id="79" name="Google Shape;79;p42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419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8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1C1FB6-4E84-4529-8189-865C0600AD85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3" y="6172208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7CB25FF-B2F5-4D6A-940E-555A21433F3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31"/>
          <p:cNvSpPr txBox="1"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3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</a:endParaRPr>
          </a:p>
        </p:txBody>
      </p:sp>
      <p:sp>
        <p:nvSpPr>
          <p:cNvPr id="9" name="Google Shape;9;p3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</a:endParaRPr>
          </a:p>
        </p:txBody>
      </p:sp>
      <p:sp>
        <p:nvSpPr>
          <p:cNvPr id="10" name="Google Shape;10;p3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 kern="0">
                <a:solidFill>
                  <a:srgbClr val="000000"/>
                </a:solidFill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ker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20936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6549" y="476679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chemeClr val="accent6"/>
                </a:solidFill>
              </a:rPr>
              <a:t>Антибуллинговый</a:t>
            </a:r>
            <a:r>
              <a:rPr lang="ru-RU" sz="3600" dirty="0" smtClean="0">
                <a:solidFill>
                  <a:schemeClr val="accent6"/>
                </a:solidFill>
              </a:rPr>
              <a:t> </a:t>
            </a:r>
            <a:r>
              <a:rPr lang="ru-RU" sz="3600" dirty="0" err="1" smtClean="0">
                <a:solidFill>
                  <a:schemeClr val="accent6"/>
                </a:solidFill>
              </a:rPr>
              <a:t>квиз</a:t>
            </a:r>
            <a:endParaRPr lang="ru-RU" sz="3600" dirty="0">
              <a:solidFill>
                <a:schemeClr val="accent6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116" y="1556792"/>
            <a:ext cx="5323690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4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02582" y="554656"/>
            <a:ext cx="2162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Правила игры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166843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Игра состоит из 3 раундов, в каждом из которых 5 вопросов. </a:t>
            </a:r>
          </a:p>
          <a:p>
            <a:endParaRPr lang="ru-RU" sz="2400" dirty="0" smtClean="0"/>
          </a:p>
          <a:p>
            <a:r>
              <a:rPr lang="ru-RU" sz="2400" dirty="0" smtClean="0"/>
              <a:t>Ответы на вопросы в каждом раунде вы обсуждаете совместно и записывайте в специальный бланк букву выбранного варианта ответа. </a:t>
            </a:r>
          </a:p>
          <a:p>
            <a:endParaRPr lang="ru-RU" sz="2400" dirty="0" smtClean="0"/>
          </a:p>
          <a:p>
            <a:r>
              <a:rPr lang="ru-RU" sz="2400" dirty="0" smtClean="0"/>
              <a:t>За каждый правильный ответ начисляются баллы, которые помогут нам определить победителей. </a:t>
            </a:r>
          </a:p>
          <a:p>
            <a:endParaRPr lang="ru-RU" sz="2400" dirty="0" smtClean="0"/>
          </a:p>
          <a:p>
            <a:r>
              <a:rPr lang="ru-RU" sz="2400" dirty="0" smtClean="0"/>
              <a:t>На каждый вопрос отведено ограниченное количество времени, отсчёт времени начинается после зачтения вопроса. Время для обсуждения 0,5– 1 минута.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678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136904" cy="5633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476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6064"/>
            <a:ext cx="8496944" cy="6165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6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 txBox="1">
            <a:spLocks noGrp="1"/>
          </p:cNvSpPr>
          <p:nvPr>
            <p:ph type="body" idx="1"/>
          </p:nvPr>
        </p:nvSpPr>
        <p:spPr>
          <a:xfrm>
            <a:off x="451338" y="549275"/>
            <a:ext cx="7709389" cy="557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 b="1" dirty="0"/>
              <a:t>Вопрос 1. </a:t>
            </a:r>
            <a:r>
              <a:rPr lang="ru-RU" dirty="0"/>
              <a:t>Что нужно говорить при встрече? </a:t>
            </a:r>
            <a:endParaRPr dirty="0"/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rgbClr val="3366FF"/>
              </a:buClr>
              <a:buSzPts val="3200"/>
              <a:buFont typeface="Arial"/>
              <a:buChar char="•"/>
            </a:pPr>
            <a:r>
              <a:rPr lang="ru-RU" dirty="0">
                <a:solidFill>
                  <a:srgbClr val="3366FF"/>
                </a:solidFill>
              </a:rPr>
              <a:t>А) Чего надо? 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rgbClr val="3366FF"/>
              </a:buClr>
              <a:buSzPts val="3200"/>
              <a:buFont typeface="Arial"/>
              <a:buChar char="•"/>
            </a:pPr>
            <a:r>
              <a:rPr lang="ru-RU" dirty="0">
                <a:solidFill>
                  <a:srgbClr val="3366FF"/>
                </a:solidFill>
              </a:rPr>
              <a:t>Б) </a:t>
            </a:r>
            <a:r>
              <a:rPr lang="ru-RU" dirty="0" err="1" smtClean="0">
                <a:solidFill>
                  <a:srgbClr val="3366FF"/>
                </a:solidFill>
              </a:rPr>
              <a:t>Чё</a:t>
            </a:r>
            <a:r>
              <a:rPr lang="ru-RU" dirty="0" smtClean="0">
                <a:solidFill>
                  <a:srgbClr val="3366FF"/>
                </a:solidFill>
              </a:rPr>
              <a:t> приперся?! 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rgbClr val="3366FF"/>
              </a:buClr>
              <a:buSzPts val="3200"/>
              <a:buFont typeface="Arial"/>
              <a:buChar char="•"/>
            </a:pPr>
            <a:r>
              <a:rPr lang="ru-RU" dirty="0">
                <a:solidFill>
                  <a:srgbClr val="3366FF"/>
                </a:solidFill>
              </a:rPr>
              <a:t>В) Опять ты?! 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rgbClr val="3366FF"/>
              </a:buClr>
              <a:buSzPts val="3200"/>
              <a:buFont typeface="Arial"/>
              <a:buChar char="•"/>
            </a:pPr>
            <a:r>
              <a:rPr lang="ru-RU" dirty="0">
                <a:solidFill>
                  <a:srgbClr val="3366FF"/>
                </a:solidFill>
              </a:rPr>
              <a:t>Г) Здравствуйте!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880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7" y="332656"/>
            <a:ext cx="8869571" cy="614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45" y="476672"/>
            <a:ext cx="8632959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38" y="452866"/>
            <a:ext cx="8563332" cy="5928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92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63" y="620688"/>
            <a:ext cx="8237501" cy="570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377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6" y="1196752"/>
            <a:ext cx="6512511" cy="1143000"/>
          </a:xfrm>
        </p:spPr>
        <p:txBody>
          <a:bodyPr/>
          <a:lstStyle/>
          <a:p>
            <a:r>
              <a:rPr lang="ru-RU" dirty="0" err="1" smtClean="0">
                <a:solidFill>
                  <a:schemeClr val="accent6"/>
                </a:solidFill>
              </a:rPr>
              <a:t>Кибербуллинг</a:t>
            </a:r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57192"/>
            <a:ext cx="2202180" cy="132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623" y="2780936"/>
            <a:ext cx="4896544" cy="3556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38905" y="476672"/>
            <a:ext cx="3833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100" dirty="0" smtClean="0">
                <a:ln w="180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Раунд №2</a:t>
            </a:r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.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84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980728"/>
            <a:ext cx="8424936" cy="511256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smtClean="0"/>
              <a:t>Вопрос 1. Что такое </a:t>
            </a:r>
            <a:r>
              <a:rPr lang="ru-RU" sz="2400" dirty="0" err="1" smtClean="0"/>
              <a:t>кибербуллинг</a:t>
            </a:r>
            <a:r>
              <a:rPr lang="ru-RU" sz="2400" dirty="0" smtClean="0"/>
              <a:t>?</a:t>
            </a:r>
            <a:endParaRPr lang="ru-RU" sz="2400" dirty="0"/>
          </a:p>
          <a:p>
            <a:endParaRPr lang="ru-RU" sz="2400" dirty="0"/>
          </a:p>
          <a:p>
            <a:pPr marL="502920" indent="-457200">
              <a:buAutoNum type="arabicPeriod"/>
            </a:pPr>
            <a:r>
              <a:rPr lang="ru-RU" sz="2400" dirty="0" smtClean="0"/>
              <a:t>Онлайн-спор с друзьями или одноклассниками.</a:t>
            </a:r>
          </a:p>
          <a:p>
            <a:pPr marL="502920" indent="-457200">
              <a:buAutoNum type="arabicPeriod"/>
            </a:pPr>
            <a:endParaRPr lang="ru-RU" sz="2400" dirty="0"/>
          </a:p>
          <a:p>
            <a:pPr marL="45720" indent="0">
              <a:buNone/>
            </a:pPr>
            <a:r>
              <a:rPr lang="ru-RU" sz="2400" dirty="0" smtClean="0"/>
              <a:t>2. Написание обидных злых </a:t>
            </a:r>
            <a:r>
              <a:rPr lang="ru-RU" sz="2400" dirty="0"/>
              <a:t>комментариев в </a:t>
            </a:r>
            <a:r>
              <a:rPr lang="ru-RU" sz="2400" dirty="0" smtClean="0"/>
              <a:t>интернете.</a:t>
            </a:r>
          </a:p>
          <a:p>
            <a:pPr marL="45720" indent="0">
              <a:buNone/>
            </a:pPr>
            <a:endParaRPr lang="ru-RU" sz="2400" dirty="0"/>
          </a:p>
          <a:p>
            <a:pPr marL="45720" indent="0">
              <a:buNone/>
            </a:pPr>
            <a:r>
              <a:rPr lang="ru-RU" sz="2400" dirty="0" smtClean="0"/>
              <a:t>3. Травля</a:t>
            </a:r>
            <a:r>
              <a:rPr lang="ru-RU" sz="2400" dirty="0"/>
              <a:t>, оскорбления, угрозы в условиях </a:t>
            </a:r>
            <a:r>
              <a:rPr lang="ru-RU" sz="2400" dirty="0" smtClean="0"/>
              <a:t>интернета.</a:t>
            </a:r>
          </a:p>
          <a:p>
            <a:pPr marL="45720" indent="0">
              <a:buNone/>
            </a:pPr>
            <a:endParaRPr lang="ru-RU" sz="2400" dirty="0"/>
          </a:p>
          <a:p>
            <a:pPr marL="45720" indent="0">
              <a:buNone/>
            </a:pPr>
            <a:r>
              <a:rPr lang="ru-RU" sz="2400" dirty="0" smtClean="0"/>
              <a:t>4. Оскорбления </a:t>
            </a:r>
            <a:r>
              <a:rPr lang="ru-RU" sz="2400" dirty="0"/>
              <a:t>от незнакомого человека на </a:t>
            </a:r>
            <a:r>
              <a:rPr lang="ru-RU" sz="2400" dirty="0" smtClean="0"/>
              <a:t>улице.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4359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352928" cy="5361776"/>
          </a:xfrm>
        </p:spPr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r>
              <a:rPr lang="ru-RU" sz="4400" dirty="0" smtClean="0"/>
              <a:t>Вопрос №2: Что </a:t>
            </a:r>
            <a:r>
              <a:rPr lang="ru-RU" sz="4400" dirty="0"/>
              <a:t>относится </a:t>
            </a:r>
            <a:r>
              <a:rPr lang="ru-RU" sz="4400" dirty="0" smtClean="0"/>
              <a:t>к </a:t>
            </a:r>
            <a:r>
              <a:rPr lang="ru-RU" sz="4400" dirty="0" err="1" smtClean="0"/>
              <a:t>кибербуллингу</a:t>
            </a:r>
            <a:r>
              <a:rPr lang="ru-RU" sz="4400" dirty="0"/>
              <a:t>?</a:t>
            </a:r>
          </a:p>
          <a:p>
            <a:endParaRPr lang="ru-RU" sz="4400" dirty="0"/>
          </a:p>
          <a:p>
            <a:pPr marL="45720" indent="0">
              <a:buNone/>
            </a:pPr>
            <a:r>
              <a:rPr lang="ru-RU" sz="4400" dirty="0" smtClean="0"/>
              <a:t>1. Удары</a:t>
            </a:r>
            <a:r>
              <a:rPr lang="ru-RU" sz="4400" dirty="0"/>
              <a:t>, пинки, </a:t>
            </a:r>
            <a:r>
              <a:rPr lang="ru-RU" sz="4400" dirty="0" smtClean="0"/>
              <a:t>подножки.</a:t>
            </a:r>
            <a:endParaRPr lang="ru-RU" sz="4400" dirty="0"/>
          </a:p>
          <a:p>
            <a:endParaRPr lang="ru-RU" sz="4400" dirty="0"/>
          </a:p>
          <a:p>
            <a:pPr marL="45720" indent="0">
              <a:buNone/>
            </a:pPr>
            <a:r>
              <a:rPr lang="ru-RU" sz="4400" dirty="0" smtClean="0"/>
              <a:t>2. Насмешки</a:t>
            </a:r>
            <a:r>
              <a:rPr lang="ru-RU" sz="4400" dirty="0"/>
              <a:t>, </a:t>
            </a:r>
            <a:r>
              <a:rPr lang="ru-RU" sz="4400" dirty="0" smtClean="0"/>
              <a:t>сплетни.</a:t>
            </a:r>
            <a:endParaRPr lang="ru-RU" sz="4400" dirty="0"/>
          </a:p>
          <a:p>
            <a:endParaRPr lang="ru-RU" sz="4400" dirty="0"/>
          </a:p>
          <a:p>
            <a:pPr marL="45720" indent="0">
              <a:buNone/>
            </a:pPr>
            <a:r>
              <a:rPr lang="ru-RU" sz="4400" dirty="0" smtClean="0"/>
              <a:t>3. Угрозы </a:t>
            </a:r>
            <a:r>
              <a:rPr lang="ru-RU" sz="4400" dirty="0"/>
              <a:t>в социальных </a:t>
            </a:r>
            <a:r>
              <a:rPr lang="ru-RU" sz="4400" dirty="0" smtClean="0"/>
              <a:t>сетях, </a:t>
            </a:r>
            <a:r>
              <a:rPr lang="ru-RU" sz="4400" dirty="0" err="1" smtClean="0"/>
              <a:t>мессенджерах</a:t>
            </a:r>
            <a:r>
              <a:rPr lang="ru-RU" sz="4400" dirty="0" smtClean="0"/>
              <a:t>.</a:t>
            </a:r>
            <a:endParaRPr lang="ru-RU" sz="4400" dirty="0"/>
          </a:p>
          <a:p>
            <a:endParaRPr lang="ru-RU" sz="4400" dirty="0"/>
          </a:p>
          <a:p>
            <a:pPr marL="45720" indent="0">
              <a:buNone/>
            </a:pPr>
            <a:r>
              <a:rPr lang="ru-RU" sz="4400" dirty="0" smtClean="0"/>
              <a:t>4. Угрозы </a:t>
            </a:r>
            <a:r>
              <a:rPr lang="ru-RU" sz="4400" dirty="0"/>
              <a:t>на </a:t>
            </a:r>
            <a:r>
              <a:rPr lang="ru-RU" sz="4400" dirty="0" smtClean="0"/>
              <a:t>улице.</a:t>
            </a:r>
            <a:endParaRPr lang="ru-RU" sz="44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859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352928" cy="5721816"/>
          </a:xfrm>
        </p:spPr>
        <p:txBody>
          <a:bodyPr>
            <a:normAutofit fontScale="55000" lnSpcReduction="20000"/>
          </a:bodyPr>
          <a:lstStyle/>
          <a:p>
            <a:r>
              <a:rPr lang="ru-RU" sz="5900" dirty="0" smtClean="0"/>
              <a:t>Вопрос </a:t>
            </a:r>
            <a:r>
              <a:rPr lang="ru-RU" sz="5900" dirty="0"/>
              <a:t>3. Ты видишь, что в </a:t>
            </a:r>
            <a:r>
              <a:rPr lang="ru-RU" sz="5900" dirty="0" err="1"/>
              <a:t>соцсетях</a:t>
            </a:r>
            <a:r>
              <a:rPr lang="ru-RU" sz="5900" dirty="0"/>
              <a:t> твои </a:t>
            </a:r>
            <a:r>
              <a:rPr lang="ru-RU" sz="5900" dirty="0" smtClean="0"/>
              <a:t>одноклассники </a:t>
            </a:r>
            <a:r>
              <a:rPr lang="ru-RU" sz="5900" dirty="0"/>
              <a:t>пишут неприятные вещи одному человеку. Что ты сделаешь?</a:t>
            </a:r>
          </a:p>
          <a:p>
            <a:endParaRPr lang="ru-RU" sz="4000" dirty="0"/>
          </a:p>
          <a:p>
            <a:pPr marL="45720" indent="0">
              <a:buNone/>
            </a:pPr>
            <a:r>
              <a:rPr lang="ru-RU" sz="4000" dirty="0" smtClean="0"/>
              <a:t>1. Присоединюсь</a:t>
            </a:r>
            <a:r>
              <a:rPr lang="ru-RU" sz="4000" dirty="0"/>
              <a:t>, потому что доверяю мнению своих </a:t>
            </a:r>
            <a:r>
              <a:rPr lang="ru-RU" sz="4000" dirty="0" smtClean="0"/>
              <a:t>друзей</a:t>
            </a:r>
            <a:r>
              <a:rPr lang="ru-RU" sz="4000" dirty="0"/>
              <a:t> </a:t>
            </a:r>
            <a:r>
              <a:rPr lang="ru-RU" sz="4000" dirty="0" smtClean="0"/>
              <a:t>и одноклассников.</a:t>
            </a:r>
            <a:endParaRPr lang="ru-RU" sz="4000" dirty="0"/>
          </a:p>
          <a:p>
            <a:endParaRPr lang="ru-RU" sz="4000" dirty="0"/>
          </a:p>
          <a:p>
            <a:pPr marL="45720" indent="0">
              <a:buNone/>
            </a:pPr>
            <a:r>
              <a:rPr lang="ru-RU" sz="4000" dirty="0" smtClean="0"/>
              <a:t>2. Попробую </a:t>
            </a:r>
            <a:r>
              <a:rPr lang="ru-RU" sz="4000" dirty="0"/>
              <a:t>разобраться, за что так не любят этого человека. Если травля справедлива, присоединюсь.</a:t>
            </a:r>
          </a:p>
          <a:p>
            <a:endParaRPr lang="ru-RU" sz="4000" dirty="0"/>
          </a:p>
          <a:p>
            <a:pPr marL="45720" indent="0">
              <a:buNone/>
            </a:pPr>
            <a:r>
              <a:rPr lang="ru-RU" sz="4000" dirty="0" smtClean="0"/>
              <a:t>3. Напишу </a:t>
            </a:r>
            <a:r>
              <a:rPr lang="ru-RU" sz="4000" dirty="0"/>
              <a:t>в администрацию сайта. Также отправлю в личные сообщения слова поддержки тому, кого обижают, если нужно, подскажу, как заблокировать </a:t>
            </a:r>
            <a:r>
              <a:rPr lang="ru-RU" sz="4000" dirty="0" smtClean="0"/>
              <a:t>обидчиков</a:t>
            </a:r>
          </a:p>
          <a:p>
            <a:pPr marL="45720" indent="0">
              <a:buNone/>
            </a:pPr>
            <a:r>
              <a:rPr lang="ru-RU" sz="4000" dirty="0" smtClean="0"/>
              <a:t>Разбираться с </a:t>
            </a:r>
            <a:r>
              <a:rPr lang="ru-RU" sz="4000" dirty="0"/>
              <a:t>конфликтами, ссорами, обидами надо мирным путем, без оскорблений, угроз и издевательств</a:t>
            </a:r>
            <a:r>
              <a:rPr lang="ru-RU" sz="4000" dirty="0" smtClean="0"/>
              <a:t>.</a:t>
            </a:r>
            <a:endParaRPr lang="ru-RU" sz="40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90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404664"/>
            <a:ext cx="8352928" cy="5976664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dirty="0"/>
              <a:t>Вопрос </a:t>
            </a:r>
            <a:r>
              <a:rPr lang="ru-RU" dirty="0" smtClean="0"/>
              <a:t>4. </a:t>
            </a:r>
            <a:r>
              <a:rPr lang="ru-RU" dirty="0"/>
              <a:t>Заводилы постоянно издеваются и </a:t>
            </a:r>
            <a:r>
              <a:rPr lang="ru-RU" dirty="0" err="1"/>
              <a:t>троллят</a:t>
            </a:r>
            <a:r>
              <a:rPr lang="ru-RU" dirty="0"/>
              <a:t> одного из одноклассников. В интернете его тоже донимают. Другие просто молча наблюдают. Что ты сделаешь?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1. Не </a:t>
            </a:r>
            <a:r>
              <a:rPr lang="ru-RU" dirty="0"/>
              <a:t>буду вмешиваться, иначе и надо мной так же будут издеваться. А если скажу </a:t>
            </a:r>
            <a:r>
              <a:rPr lang="ru-RU" dirty="0" smtClean="0"/>
              <a:t>учителю, </a:t>
            </a:r>
            <a:r>
              <a:rPr lang="ru-RU" dirty="0"/>
              <a:t>меня посчитают ябедой.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2. Расскажу </a:t>
            </a:r>
            <a:r>
              <a:rPr lang="ru-RU" dirty="0"/>
              <a:t>о ситуации </a:t>
            </a:r>
            <a:r>
              <a:rPr lang="ru-RU" dirty="0" smtClean="0"/>
              <a:t>взрослому. </a:t>
            </a:r>
            <a:r>
              <a:rPr lang="ru-RU" dirty="0"/>
              <a:t>Вместе решим, как поступить и помочь однокласснику.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3. Мне </a:t>
            </a:r>
            <a:r>
              <a:rPr lang="ru-RU" dirty="0"/>
              <a:t>все равно. Это не моя проблема</a:t>
            </a:r>
            <a:r>
              <a:rPr lang="ru-RU" dirty="0" smtClean="0"/>
              <a:t>. А вообще он сам виноват.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4. Расскажу учителю, которому доверяю. Он посоветует как действовать.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971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4949" y="731520"/>
            <a:ext cx="8211507" cy="586583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/>
              <a:t>Вопрос № </a:t>
            </a:r>
            <a:r>
              <a:rPr lang="ru-RU" dirty="0"/>
              <a:t>5. Ты хочешь помочь человеку, над которым издеваются в интернете. Как ты поступишь?</a:t>
            </a:r>
          </a:p>
          <a:p>
            <a:pPr marL="45720" indent="0">
              <a:buNone/>
            </a:pPr>
            <a:endParaRPr lang="ru-RU" dirty="0"/>
          </a:p>
          <a:p>
            <a:pPr marL="502920" indent="-457200">
              <a:buAutoNum type="arabicPeriod"/>
            </a:pPr>
            <a:r>
              <a:rPr lang="ru-RU" dirty="0" smtClean="0"/>
              <a:t>В </a:t>
            </a:r>
            <a:r>
              <a:rPr lang="ru-RU" dirty="0"/>
              <a:t>комментариях начну </a:t>
            </a:r>
            <a:r>
              <a:rPr lang="ru-RU" dirty="0" smtClean="0"/>
              <a:t>защищать его. Начну сам издеваться на зачинщиками.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2. Я </a:t>
            </a:r>
            <a:r>
              <a:rPr lang="ru-RU" dirty="0"/>
              <a:t>не смогу ему помочь. </a:t>
            </a:r>
            <a:r>
              <a:rPr lang="ru-RU" dirty="0" smtClean="0"/>
              <a:t>Я не знаю как.</a:t>
            </a: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3. Для </a:t>
            </a:r>
            <a:r>
              <a:rPr lang="ru-RU" dirty="0"/>
              <a:t>начала отправлю сообщения об оскорбительных постах в администрацию </a:t>
            </a:r>
            <a:r>
              <a:rPr lang="ru-RU" dirty="0" err="1"/>
              <a:t>соцсетей</a:t>
            </a:r>
            <a:r>
              <a:rPr lang="ru-RU" dirty="0"/>
              <a:t>. А потом в личные сообщения подскажу этому человеку, как настроить конфиденциальность аккаунта, блокировать агрессивные посты, сообщения и комментарии. </a:t>
            </a:r>
          </a:p>
        </p:txBody>
      </p:sp>
    </p:spTree>
    <p:extLst>
      <p:ext uri="{BB962C8B-B14F-4D97-AF65-F5344CB8AC3E}">
        <p14:creationId xmlns:p14="http://schemas.microsoft.com/office/powerpoint/2010/main" val="396945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Раунд 3. </a:t>
            </a:r>
            <a:r>
              <a:rPr lang="ru-RU" dirty="0" err="1" smtClean="0"/>
              <a:t>Буллинг</a:t>
            </a:r>
            <a:r>
              <a:rPr lang="ru-RU" dirty="0"/>
              <a:t>. Травля.</a:t>
            </a:r>
            <a:br>
              <a:rPr lang="ru-RU" dirty="0"/>
            </a:b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16" y="2204864"/>
            <a:ext cx="417646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48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280920" cy="528976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 smtClean="0"/>
              <a:t>Вопрос 1. Какое </a:t>
            </a:r>
            <a:r>
              <a:rPr lang="ru-RU" sz="2800" dirty="0"/>
              <a:t>поведение называют отклоняющимся</a:t>
            </a:r>
            <a:r>
              <a:rPr lang="ru-RU" sz="2800" dirty="0" smtClean="0"/>
              <a:t>?</a:t>
            </a:r>
          </a:p>
          <a:p>
            <a:pPr marL="45720" indent="0">
              <a:buNone/>
            </a:pPr>
            <a:endParaRPr lang="ru-RU" sz="2800" dirty="0"/>
          </a:p>
          <a:p>
            <a:pPr marL="560070" indent="-514350">
              <a:buAutoNum type="arabicPeriod"/>
            </a:pPr>
            <a:r>
              <a:rPr lang="ru-RU" sz="2800" dirty="0" smtClean="0"/>
              <a:t>Человек </a:t>
            </a:r>
            <a:r>
              <a:rPr lang="ru-RU" sz="2800" dirty="0"/>
              <a:t>отклоняется от своих </a:t>
            </a:r>
            <a:r>
              <a:rPr lang="ru-RU" sz="2800" dirty="0" smtClean="0"/>
              <a:t>обязанностей.</a:t>
            </a:r>
          </a:p>
          <a:p>
            <a:pPr marL="45720" indent="0">
              <a:buNone/>
            </a:pPr>
            <a:endParaRPr lang="ru-RU" sz="2800" dirty="0"/>
          </a:p>
          <a:p>
            <a:pPr marL="45720" indent="0">
              <a:buNone/>
            </a:pPr>
            <a:r>
              <a:rPr lang="ru-RU" sz="2800" dirty="0" smtClean="0"/>
              <a:t>2. Поведение </a:t>
            </a:r>
            <a:r>
              <a:rPr lang="ru-RU" sz="2800" dirty="0"/>
              <a:t>человека не согласуется с </a:t>
            </a:r>
            <a:r>
              <a:rPr lang="ru-RU" sz="2800" dirty="0" smtClean="0"/>
              <a:t>нормами и правилами поведения.</a:t>
            </a:r>
          </a:p>
          <a:p>
            <a:pPr marL="45720" indent="0">
              <a:buNone/>
            </a:pPr>
            <a:endParaRPr lang="ru-RU" sz="2800" dirty="0"/>
          </a:p>
          <a:p>
            <a:pPr marL="45720" indent="0">
              <a:buNone/>
            </a:pPr>
            <a:r>
              <a:rPr lang="ru-RU" sz="2800" dirty="0" smtClean="0"/>
              <a:t>3. Проявление </a:t>
            </a:r>
            <a:r>
              <a:rPr lang="ru-RU" sz="2800" dirty="0"/>
              <a:t>несдержанности.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9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776864" cy="57218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/>
              <a:t>Вопрос №2. Один </a:t>
            </a:r>
            <a:r>
              <a:rPr lang="ru-RU" sz="3200" dirty="0"/>
              <a:t>из видов отклоняющегося поведения</a:t>
            </a:r>
            <a:r>
              <a:rPr lang="ru-RU" sz="3200" dirty="0" smtClean="0"/>
              <a:t>.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1.Хайпинг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2.Буллинг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3.Боулинг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5748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731520"/>
            <a:ext cx="8568952" cy="572181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3200" dirty="0" smtClean="0"/>
              <a:t>Вопрос №3. Что </a:t>
            </a:r>
            <a:r>
              <a:rPr lang="ru-RU" sz="3200" dirty="0"/>
              <a:t>такое </a:t>
            </a:r>
            <a:r>
              <a:rPr lang="ru-RU" sz="3200" dirty="0" err="1"/>
              <a:t>буллинг</a:t>
            </a:r>
            <a:r>
              <a:rPr lang="ru-RU" sz="3200" dirty="0" smtClean="0"/>
              <a:t>?</a:t>
            </a: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1. Игра.</a:t>
            </a:r>
            <a:endParaRPr lang="ru-RU" sz="3200" dirty="0"/>
          </a:p>
          <a:p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2. Агрессивное </a:t>
            </a:r>
            <a:r>
              <a:rPr lang="ru-RU" sz="3200" dirty="0"/>
              <a:t>преследование и издевательство над одним из </a:t>
            </a:r>
            <a:r>
              <a:rPr lang="ru-RU" sz="3200" dirty="0" smtClean="0"/>
              <a:t>коллектива.</a:t>
            </a:r>
            <a:endParaRPr lang="ru-RU" sz="3200" dirty="0"/>
          </a:p>
          <a:p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3. В </a:t>
            </a:r>
            <a:r>
              <a:rPr lang="ru-RU" sz="3200" dirty="0"/>
              <a:t>переводе </a:t>
            </a:r>
            <a:r>
              <a:rPr lang="ru-RU" sz="3200" dirty="0" smtClean="0"/>
              <a:t>боулинг.</a:t>
            </a:r>
            <a:endParaRPr lang="ru-RU" sz="3200" dirty="0"/>
          </a:p>
          <a:p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4. Травля </a:t>
            </a:r>
            <a:r>
              <a:rPr lang="ru-RU" sz="3200" dirty="0"/>
              <a:t>в </a:t>
            </a:r>
            <a:r>
              <a:rPr lang="ru-RU" sz="3200" dirty="0" smtClean="0"/>
              <a:t>интернете.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9277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280920" cy="5577800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sz="3200" dirty="0" smtClean="0"/>
              <a:t>Вопрос 4. Что </a:t>
            </a:r>
            <a:r>
              <a:rPr lang="ru-RU" sz="3200" dirty="0"/>
              <a:t>не является синонимом к слову «</a:t>
            </a:r>
            <a:r>
              <a:rPr lang="ru-RU" sz="3200" dirty="0" err="1"/>
              <a:t>буллинг</a:t>
            </a:r>
            <a:r>
              <a:rPr lang="ru-RU" sz="3200" dirty="0" smtClean="0"/>
              <a:t>»?</a:t>
            </a:r>
          </a:p>
          <a:p>
            <a:pPr marL="45720" indent="0">
              <a:buNone/>
            </a:pPr>
            <a:endParaRPr lang="ru-RU" sz="3200" dirty="0">
              <a:solidFill>
                <a:schemeClr val="tx1"/>
              </a:solidFill>
            </a:endParaRPr>
          </a:p>
          <a:p>
            <a:pPr marL="56007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Соперничество.</a:t>
            </a:r>
          </a:p>
          <a:p>
            <a:pPr marL="560070" indent="-514350">
              <a:buAutoNum type="arabicPeriod"/>
            </a:pPr>
            <a:endParaRPr lang="ru-RU" sz="3200" dirty="0" smtClean="0">
              <a:solidFill>
                <a:schemeClr val="tx1"/>
              </a:solidFill>
            </a:endParaRPr>
          </a:p>
          <a:p>
            <a:pPr marL="56007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Издевательство.</a:t>
            </a:r>
          </a:p>
          <a:p>
            <a:pPr marL="560070" indent="-514350">
              <a:buAutoNum type="arabicPeriod"/>
            </a:pPr>
            <a:endParaRPr lang="ru-RU" sz="3200" dirty="0" smtClean="0">
              <a:solidFill>
                <a:schemeClr val="tx1"/>
              </a:solidFill>
            </a:endParaRPr>
          </a:p>
          <a:p>
            <a:pPr marL="56007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Преследование. </a:t>
            </a:r>
          </a:p>
          <a:p>
            <a:pPr marL="560070" indent="-514350">
              <a:buAutoNum type="arabicPeriod"/>
            </a:pPr>
            <a:endParaRPr lang="ru-RU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4. Травля.</a:t>
            </a:r>
            <a:endParaRPr lang="ru-RU" sz="32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460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704856" cy="5433784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3200" dirty="0" smtClean="0"/>
              <a:t>Вопрос 5. Что </a:t>
            </a:r>
            <a:r>
              <a:rPr lang="ru-RU" sz="3200" dirty="0"/>
              <a:t>относится </a:t>
            </a:r>
            <a:r>
              <a:rPr lang="ru-RU" sz="3200" dirty="0" smtClean="0"/>
              <a:t>к проявлениям </a:t>
            </a:r>
            <a:r>
              <a:rPr lang="ru-RU" sz="3200" dirty="0" err="1"/>
              <a:t>буллинга</a:t>
            </a:r>
            <a:r>
              <a:rPr lang="ru-RU" sz="3200" dirty="0" smtClean="0"/>
              <a:t>.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1.Социальное </a:t>
            </a:r>
            <a:r>
              <a:rPr lang="ru-RU" sz="3200" dirty="0"/>
              <a:t>исключение: бойкот, изоляция, отказ от </a:t>
            </a:r>
            <a:r>
              <a:rPr lang="ru-RU" sz="3200" dirty="0" smtClean="0"/>
              <a:t>общения.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2.Насмешки</a:t>
            </a:r>
            <a:r>
              <a:rPr lang="ru-RU" sz="3200" dirty="0"/>
              <a:t>, унижения, </a:t>
            </a:r>
            <a:r>
              <a:rPr lang="ru-RU" sz="3200" dirty="0" smtClean="0"/>
              <a:t>вымогательство.</a:t>
            </a:r>
          </a:p>
          <a:p>
            <a:pPr marL="45720" indent="0">
              <a:buNone/>
            </a:pPr>
            <a:endParaRPr lang="ru-RU" sz="3200" dirty="0"/>
          </a:p>
          <a:p>
            <a:pPr marL="45720" indent="0">
              <a:buNone/>
            </a:pPr>
            <a:r>
              <a:rPr lang="ru-RU" sz="3200" dirty="0" smtClean="0"/>
              <a:t>3.Оба </a:t>
            </a:r>
            <a:r>
              <a:rPr lang="ru-RU" sz="3200" dirty="0"/>
              <a:t>варианта верны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7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6512511" cy="1143000"/>
          </a:xfrm>
        </p:spPr>
        <p:txBody>
          <a:bodyPr/>
          <a:lstStyle/>
          <a:p>
            <a:r>
              <a:rPr lang="ru-RU" dirty="0"/>
              <a:t>Общие вопросы для всего класса.</a:t>
            </a:r>
            <a:br>
              <a:rPr lang="ru-RU" dirty="0"/>
            </a:b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068960"/>
            <a:ext cx="3600400" cy="3584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87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245424" cy="536177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dirty="0" smtClean="0"/>
              <a:t>Вопрос 1. Как </a:t>
            </a:r>
            <a:r>
              <a:rPr lang="ru-RU" dirty="0"/>
              <a:t>вести себя родителям, чей ребенок подвергается травле в школе?</a:t>
            </a:r>
          </a:p>
          <a:p>
            <a:endParaRPr lang="ru-RU" dirty="0" smtClean="0"/>
          </a:p>
          <a:p>
            <a:pPr marL="502920" indent="-457200">
              <a:buAutoNum type="arabicPeriod"/>
            </a:pPr>
            <a:r>
              <a:rPr lang="ru-RU" dirty="0" smtClean="0"/>
              <a:t>Оставить </a:t>
            </a:r>
            <a:r>
              <a:rPr lang="ru-RU" dirty="0"/>
              <a:t>всё как есть, пусть дети разберутся </a:t>
            </a:r>
            <a:r>
              <a:rPr lang="ru-RU" dirty="0" smtClean="0"/>
              <a:t>сами.</a:t>
            </a:r>
          </a:p>
          <a:p>
            <a:pPr marL="502920" indent="-457200">
              <a:buAutoNum type="arabicPeriod"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2. Доверительно </a:t>
            </a:r>
            <a:r>
              <a:rPr lang="ru-RU" dirty="0"/>
              <a:t>поговорить о сложившейся ситуации. Разъяснить дальнейшие действия и линию </a:t>
            </a:r>
            <a:r>
              <a:rPr lang="ru-RU" dirty="0" smtClean="0"/>
              <a:t>поведения.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 smtClean="0"/>
              <a:t>3. Пойти </a:t>
            </a:r>
            <a:r>
              <a:rPr lang="ru-RU" dirty="0"/>
              <a:t>самому разобраться с </a:t>
            </a:r>
            <a:r>
              <a:rPr lang="ru-RU" dirty="0" smtClean="0"/>
              <a:t>обидчиками.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977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309980" cy="590465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dirty="0" smtClean="0"/>
              <a:t>Вопрос 2. Как </a:t>
            </a:r>
            <a:r>
              <a:rPr lang="ru-RU" dirty="0"/>
              <a:t>помочь человеку, который подвергается травле?</a:t>
            </a:r>
          </a:p>
          <a:p>
            <a:pPr marL="45720" indent="0">
              <a:buNone/>
            </a:pPr>
            <a:r>
              <a:rPr lang="ru-RU" dirty="0" smtClean="0"/>
              <a:t>1. Поддержать </a:t>
            </a:r>
            <a:r>
              <a:rPr lang="ru-RU" dirty="0"/>
              <a:t>того, над кем издеваются. </a:t>
            </a:r>
          </a:p>
          <a:p>
            <a:pPr marL="45720" indent="0">
              <a:buNone/>
            </a:pPr>
            <a:r>
              <a:rPr lang="ru-RU" dirty="0" smtClean="0"/>
              <a:t>2. Игнорировать </a:t>
            </a:r>
            <a:r>
              <a:rPr lang="ru-RU" dirty="0"/>
              <a:t>человека, </a:t>
            </a:r>
            <a:r>
              <a:rPr lang="ru-RU" dirty="0" smtClean="0"/>
              <a:t>которого </a:t>
            </a:r>
            <a:r>
              <a:rPr lang="ru-RU" dirty="0" err="1" smtClean="0"/>
              <a:t>буллят</a:t>
            </a:r>
            <a:r>
              <a:rPr lang="ru-RU" dirty="0" smtClean="0"/>
              <a:t>, то есть делать вид, что ты этого не видел.</a:t>
            </a:r>
          </a:p>
          <a:p>
            <a:pPr marL="45720" indent="0">
              <a:buNone/>
            </a:pPr>
            <a:r>
              <a:rPr lang="ru-RU" dirty="0" smtClean="0"/>
              <a:t>3.Попросить </a:t>
            </a:r>
            <a:r>
              <a:rPr lang="ru-RU" dirty="0"/>
              <a:t>других людей о поддержке человека, над которым издеваются. </a:t>
            </a:r>
          </a:p>
          <a:p>
            <a:pPr marL="45720" indent="0">
              <a:buNone/>
            </a:pPr>
            <a:r>
              <a:rPr lang="ru-RU" dirty="0" smtClean="0"/>
              <a:t>4. Предложить издеваться над другим одноклассником (как раз над тем, кто тебе не нравиться)</a:t>
            </a:r>
          </a:p>
          <a:p>
            <a:pPr marL="45720" indent="0">
              <a:buNone/>
            </a:pPr>
            <a:r>
              <a:rPr lang="ru-RU" dirty="0" smtClean="0"/>
              <a:t>5.Убедить </a:t>
            </a:r>
            <a:r>
              <a:rPr lang="ru-RU" dirty="0"/>
              <a:t>человека, которого запугивают, что </a:t>
            </a:r>
            <a:r>
              <a:rPr lang="ru-RU" dirty="0" smtClean="0"/>
              <a:t>он сам в этом виноват.</a:t>
            </a:r>
          </a:p>
          <a:p>
            <a:pPr marL="45720" indent="0">
              <a:buNone/>
            </a:pPr>
            <a:r>
              <a:rPr lang="ru-RU" dirty="0" smtClean="0"/>
              <a:t>6. Поддержать того, кто издевается…</a:t>
            </a:r>
          </a:p>
          <a:p>
            <a:pPr marL="45720" indent="0">
              <a:buNone/>
            </a:pPr>
            <a:r>
              <a:rPr lang="ru-RU" dirty="0" smtClean="0"/>
              <a:t>7. Рассказать взрослым.</a:t>
            </a:r>
          </a:p>
          <a:p>
            <a:pPr marL="45720" indent="0">
              <a:buNone/>
            </a:pPr>
            <a:r>
              <a:rPr lang="ru-RU" dirty="0" smtClean="0"/>
              <a:t>8. Свой вариант.</a:t>
            </a:r>
          </a:p>
          <a:p>
            <a:pPr marL="45720" indent="0">
              <a:buNone/>
            </a:pPr>
            <a:r>
              <a:rPr lang="ru-RU" dirty="0" smtClean="0"/>
              <a:t>9. Убедить человека, которого запугивают, что он ни в чем не виноват и имеет право </a:t>
            </a:r>
            <a:r>
              <a:rPr lang="ru-RU" smtClean="0"/>
              <a:t>на защиту.</a:t>
            </a:r>
            <a:endParaRPr lang="ru-RU" dirty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30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163</TotalTime>
  <Words>770</Words>
  <Application>Microsoft Office PowerPoint</Application>
  <PresentationFormat>Экран (4:3)</PresentationFormat>
  <Paragraphs>116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Georgia</vt:lpstr>
      <vt:lpstr>Trebuchet MS</vt:lpstr>
      <vt:lpstr>Воздушный поток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Кибербуллинг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Раунд 3. Буллинг. Травля.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Общие вопросы для всего класса.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test</dc:creator>
  <cp:lastModifiedBy>Наталья Евдокимова</cp:lastModifiedBy>
  <cp:revision>16</cp:revision>
  <dcterms:created xsi:type="dcterms:W3CDTF">2024-10-23T06:56:52Z</dcterms:created>
  <dcterms:modified xsi:type="dcterms:W3CDTF">2024-11-11T05:03:38Z</dcterms:modified>
</cp:coreProperties>
</file>